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7" r:id="rId2"/>
    <p:sldId id="272" r:id="rId3"/>
    <p:sldId id="273" r:id="rId4"/>
    <p:sldId id="268" r:id="rId5"/>
    <p:sldId id="280" r:id="rId6"/>
    <p:sldId id="274" r:id="rId7"/>
    <p:sldId id="276" r:id="rId8"/>
    <p:sldId id="271" r:id="rId9"/>
    <p:sldId id="275" r:id="rId10"/>
    <p:sldId id="277" r:id="rId11"/>
    <p:sldId id="270" r:id="rId12"/>
    <p:sldId id="278" r:id="rId13"/>
    <p:sldId id="279" r:id="rId14"/>
    <p:sldId id="281" r:id="rId15"/>
    <p:sldId id="264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484" autoAdjust="0"/>
  </p:normalViewPr>
  <p:slideViewPr>
    <p:cSldViewPr snapToGrid="0">
      <p:cViewPr>
        <p:scale>
          <a:sx n="90" d="100"/>
          <a:sy n="90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5C278-225A-4ABC-9226-0AC3D0C7E050}" type="datetimeFigureOut">
              <a:rPr lang="ms-MY" smtClean="0"/>
              <a:t>27/04/2018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FE31E-1902-4476-A2D7-0FB260BD6F59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75717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D144-610B-4EC9-A9BD-57254706EDBF}" type="datetimeFigureOut">
              <a:rPr lang="en-MY" smtClean="0"/>
              <a:t>27/4/2018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590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D144-610B-4EC9-A9BD-57254706EDBF}" type="datetimeFigureOut">
              <a:rPr lang="en-MY" smtClean="0"/>
              <a:t>27/4/2018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3942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D144-610B-4EC9-A9BD-57254706EDBF}" type="datetimeFigureOut">
              <a:rPr lang="en-MY" smtClean="0"/>
              <a:t>27/4/2018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290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D144-610B-4EC9-A9BD-57254706EDBF}" type="datetimeFigureOut">
              <a:rPr lang="en-MY" smtClean="0"/>
              <a:t>27/4/2018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09" y="54695"/>
            <a:ext cx="1155423" cy="511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63595" y="3228"/>
            <a:ext cx="728405" cy="11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1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D144-610B-4EC9-A9BD-57254706EDBF}" type="datetimeFigureOut">
              <a:rPr lang="en-MY" smtClean="0"/>
              <a:t>27/4/2018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637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D144-610B-4EC9-A9BD-57254706EDBF}" type="datetimeFigureOut">
              <a:rPr lang="en-MY" smtClean="0"/>
              <a:t>27/4/2018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516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D144-610B-4EC9-A9BD-57254706EDBF}" type="datetimeFigureOut">
              <a:rPr lang="en-MY" smtClean="0"/>
              <a:t>27/4/2018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369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D144-610B-4EC9-A9BD-57254706EDBF}" type="datetimeFigureOut">
              <a:rPr lang="en-MY" smtClean="0"/>
              <a:t>27/4/2018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8432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D144-610B-4EC9-A9BD-57254706EDBF}" type="datetimeFigureOut">
              <a:rPr lang="en-MY" smtClean="0"/>
              <a:t>27/4/2018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6076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D144-610B-4EC9-A9BD-57254706EDBF}" type="datetimeFigureOut">
              <a:rPr lang="en-MY" smtClean="0"/>
              <a:t>27/4/2018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1437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D144-610B-4EC9-A9BD-57254706EDBF}" type="datetimeFigureOut">
              <a:rPr lang="en-MY" smtClean="0"/>
              <a:t>27/4/2018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105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8D144-610B-4EC9-A9BD-57254706EDBF}" type="datetimeFigureOut">
              <a:rPr lang="en-MY" smtClean="0"/>
              <a:t>27/4/2018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  <p:pic>
        <p:nvPicPr>
          <p:cNvPr id="7" name="Content Placeholder 4" descr="Inner-UPM-Template_Option-1A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6285860"/>
            <a:ext cx="9564130" cy="5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9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UPM-Template_Option-1B.jpg"/>
          <p:cNvPicPr>
            <a:picLocks noChangeAspect="1"/>
          </p:cNvPicPr>
          <p:nvPr/>
        </p:nvPicPr>
        <p:blipFill rotWithShape="1">
          <a:blip r:embed="rId2" cstate="print"/>
          <a:srcRect b="67977"/>
          <a:stretch/>
        </p:blipFill>
        <p:spPr>
          <a:xfrm>
            <a:off x="-12069" y="9251"/>
            <a:ext cx="12191999" cy="2782382"/>
          </a:xfrm>
          <a:prstGeom prst="rect">
            <a:avLst/>
          </a:prstGeom>
        </p:spPr>
      </p:pic>
      <p:pic>
        <p:nvPicPr>
          <p:cNvPr id="7" name="Picture 6" descr="Cover-UPM-Template_Option-1B.jpg"/>
          <p:cNvPicPr>
            <a:picLocks noChangeAspect="1"/>
          </p:cNvPicPr>
          <p:nvPr/>
        </p:nvPicPr>
        <p:blipFill rotWithShape="1">
          <a:blip r:embed="rId2" cstate="print"/>
          <a:srcRect t="94733"/>
          <a:stretch/>
        </p:blipFill>
        <p:spPr>
          <a:xfrm>
            <a:off x="136299" y="6332220"/>
            <a:ext cx="11872601" cy="4686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33825" y="3253510"/>
            <a:ext cx="931564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/>
              <a:t>ANUGERAH PENARAFAN BINTANG PENGURUSAN PENTADBIRAN: </a:t>
            </a:r>
            <a:endParaRPr lang="en-US" sz="2800" b="1" dirty="0" smtClean="0"/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SUB-KOMPONEN </a:t>
            </a:r>
            <a:r>
              <a:rPr lang="en-US" sz="3600" b="1" dirty="0">
                <a:solidFill>
                  <a:srgbClr val="C00000"/>
                </a:solidFill>
              </a:rPr>
              <a:t>PENGURUSAN </a:t>
            </a:r>
            <a:r>
              <a:rPr lang="en-US" sz="3600" b="1" dirty="0" smtClean="0">
                <a:solidFill>
                  <a:srgbClr val="C00000"/>
                </a:solidFill>
              </a:rPr>
              <a:t>KUALITI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/>
              <a:t>TAHUN 2018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 </a:t>
            </a:r>
            <a:br>
              <a:rPr lang="en-US" sz="2800" b="1" dirty="0"/>
            </a:br>
            <a:r>
              <a:rPr lang="en-US" sz="2800" b="1" dirty="0"/>
              <a:t>PENERAJU: </a:t>
            </a:r>
            <a:r>
              <a:rPr lang="en-US" sz="2800" b="1" dirty="0" err="1"/>
              <a:t>Pusat</a:t>
            </a:r>
            <a:r>
              <a:rPr lang="en-US" sz="2800" b="1" dirty="0"/>
              <a:t> </a:t>
            </a:r>
            <a:r>
              <a:rPr lang="en-US" sz="2800" b="1" dirty="0" err="1" smtClean="0"/>
              <a:t>Jaminan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Kualiti</a:t>
            </a:r>
            <a:endParaRPr lang="en-US" sz="36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8863" y="97258"/>
            <a:ext cx="5904806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ms-MY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 Sokongan Bukti Pelaksanaan</a:t>
            </a:r>
            <a:endParaRPr lang="en-MY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r="82003" b="34174"/>
          <a:stretch/>
        </p:blipFill>
        <p:spPr bwMode="auto">
          <a:xfrm>
            <a:off x="121366" y="1128246"/>
            <a:ext cx="2636582" cy="413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0" t="17539" r="4558" b="11694"/>
          <a:stretch/>
        </p:blipFill>
        <p:spPr bwMode="auto">
          <a:xfrm>
            <a:off x="1917297" y="1721022"/>
            <a:ext cx="9141548" cy="465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87847" y="2979173"/>
            <a:ext cx="870155" cy="64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5" t="38335" r="40542" b="52168"/>
          <a:stretch/>
        </p:blipFill>
        <p:spPr bwMode="auto">
          <a:xfrm>
            <a:off x="4631266" y="4388444"/>
            <a:ext cx="2563222" cy="17494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 rot="20969828">
            <a:off x="8086611" y="340401"/>
            <a:ext cx="3237811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ms-MY" sz="2400" b="1" dirty="0" smtClean="0">
                <a:solidFill>
                  <a:srgbClr val="7030A0"/>
                </a:solidFill>
              </a:rPr>
              <a:t>SKALA 5 </a:t>
            </a:r>
          </a:p>
          <a:p>
            <a:pPr algn="ctr">
              <a:lnSpc>
                <a:spcPct val="107000"/>
              </a:lnSpc>
            </a:pPr>
            <a:r>
              <a:rPr lang="ms-MY" sz="2400" b="1" dirty="0">
                <a:solidFill>
                  <a:srgbClr val="7030A0"/>
                </a:solidFill>
              </a:rPr>
              <a:t>Pelan tindakan yang lengkap dihantar sebelum atau pada tarikh akhir penghantaran</a:t>
            </a:r>
            <a:br>
              <a:rPr lang="ms-MY" sz="2400" b="1" dirty="0">
                <a:solidFill>
                  <a:srgbClr val="7030A0"/>
                </a:solidFill>
              </a:rPr>
            </a:br>
            <a:endParaRPr lang="ms-MY" sz="2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2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33730" y="214529"/>
            <a:ext cx="9032203" cy="1453245"/>
            <a:chOff x="278376" y="1415321"/>
            <a:chExt cx="9774642" cy="1453245"/>
          </a:xfrm>
        </p:grpSpPr>
        <p:sp>
          <p:nvSpPr>
            <p:cNvPr id="9" name="Down Arrow 8"/>
            <p:cNvSpPr/>
            <p:nvPr/>
          </p:nvSpPr>
          <p:spPr>
            <a:xfrm>
              <a:off x="6443100" y="1415321"/>
              <a:ext cx="1497725" cy="1453245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376" y="1415322"/>
              <a:ext cx="9774642" cy="89644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…ANUGERAH 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PENARAFAN BINTANG PENGURUSAN PENTADBIRAN                           </a:t>
              </a:r>
              <a:endPara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(SUB KOMPONEN </a:t>
              </a: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PENGURUSAN KUALITI</a:t>
              </a: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TAHUN 2018</a:t>
              </a:r>
              <a:endPara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916921"/>
              </p:ext>
            </p:extLst>
          </p:nvPr>
        </p:nvGraphicFramePr>
        <p:xfrm>
          <a:off x="640346" y="2047756"/>
          <a:ext cx="11152260" cy="4103640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547091"/>
                <a:gridCol w="1245676"/>
                <a:gridCol w="278555"/>
                <a:gridCol w="315311"/>
                <a:gridCol w="882512"/>
                <a:gridCol w="567915"/>
                <a:gridCol w="346842"/>
                <a:gridCol w="1954924"/>
                <a:gridCol w="914400"/>
                <a:gridCol w="945931"/>
                <a:gridCol w="993228"/>
                <a:gridCol w="1024759"/>
                <a:gridCol w="1135116"/>
              </a:tblGrid>
              <a:tr h="5703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BIL.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ELEMEN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SUB-ELEMEN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KRITERIA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SKOR PENILAIAN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5980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24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Pengurusan Kualiti (10%)</a:t>
                      </a:r>
                      <a:endParaRPr lang="ms-MY" sz="2400" b="1" noProof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32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ms-MY" sz="32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32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ms-MY" sz="32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32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ms-MY" sz="32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32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ms-MY" sz="32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32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ms-MY" sz="32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152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6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MY" sz="6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20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Penutupan Penemuan Laporan Ketakakuran (NCR) Audit Dalaman Sistem Pengurusan Kualiti (QMS</a:t>
                      </a:r>
                      <a:endParaRPr lang="ms-MY" sz="20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2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ms-MY" sz="28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Penutupan penemuan audit (4%)</a:t>
                      </a: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20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ms-MY" sz="20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20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Penutupan NCR mengikut tempoh yang telah ditetapkan/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20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dipersetujui</a:t>
                      </a:r>
                      <a:endParaRPr lang="ms-MY" sz="20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ms-MY" sz="1200" b="1" noProof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NCR  tidak ditutup / ditutup selepas  16 hari daripada tarikh penutupan yang ditetapkan / dipersetujui</a:t>
                      </a:r>
                      <a:endParaRPr lang="ms-MY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ms-MY" sz="1200" b="1" noProof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NCR ditutup dalam tempoh 10 hari hingga 15 hari selepas tarikh penutupan yang ditetapkan / dipersetujui</a:t>
                      </a:r>
                      <a:endParaRPr lang="ms-MY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ms-MY" sz="1200" b="1" noProof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NCR ditutup dalam tempoh 6  hingga 9 hari  selepas tarikh penutupan yang ditetapkan / dipersetujui</a:t>
                      </a:r>
                      <a:endParaRPr lang="ms-MY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ms-MY" sz="12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ms-MY" sz="1200" b="1" noProof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ms-MY" sz="12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NCR ditutup dalam tempoh 1 hingga 5 hari  selepas tarikh penutupan yang ditetapkan / dipersetujui</a:t>
                      </a:r>
                      <a:endParaRPr lang="ms-MY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ms-MY" sz="1200" b="1" noProof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NCR ditutup sebelum atau pada tarikh yang ditetapkan / dipersetujui</a:t>
                      </a:r>
                      <a:endParaRPr lang="ms-MY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44164" y="4030694"/>
            <a:ext cx="1732786" cy="1647182"/>
          </a:xfrm>
          <a:prstGeom prst="rect">
            <a:avLst/>
          </a:prstGeom>
          <a:solidFill>
            <a:srgbClr val="FF3399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i-FI" sz="2400" b="1" dirty="0"/>
              <a:t>Penutupan penemuan audit (4%)</a:t>
            </a:r>
          </a:p>
          <a:p>
            <a:pPr algn="ctr" fontAlgn="ctr"/>
            <a:endParaRPr lang="en-MY" sz="2400" b="1" dirty="0">
              <a:latin typeface="Arial" panose="020B0604020202020204" pitchFamily="34" charset="0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756810" y="1508626"/>
            <a:ext cx="84586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lvl="1"/>
            <a:r>
              <a:rPr lang="ms-MY" sz="2400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Kekal kriteria sama sebagaimana tahun 2017</a:t>
            </a:r>
            <a:endParaRPr lang="ms-MY" sz="2400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6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556676"/>
              </p:ext>
            </p:extLst>
          </p:nvPr>
        </p:nvGraphicFramePr>
        <p:xfrm>
          <a:off x="463367" y="1089132"/>
          <a:ext cx="11152260" cy="4179332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547091"/>
                <a:gridCol w="1245676"/>
                <a:gridCol w="339581"/>
                <a:gridCol w="1017639"/>
                <a:gridCol w="119158"/>
                <a:gridCol w="308545"/>
                <a:gridCol w="1268362"/>
                <a:gridCol w="1386348"/>
                <a:gridCol w="1401097"/>
                <a:gridCol w="1150375"/>
                <a:gridCol w="1233272"/>
                <a:gridCol w="1135116"/>
              </a:tblGrid>
              <a:tr h="5703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BIL.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ELEMEN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SUB-ELEMEN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KRITERIA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SKOR PENILAIAN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5980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24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Pengurusan Kualiti (10%)</a:t>
                      </a:r>
                      <a:endParaRPr lang="ms-MY" sz="2400" b="1" noProof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32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ms-MY" sz="32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32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ms-MY" sz="32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32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ms-MY" sz="32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32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ms-MY" sz="32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32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ms-MY" sz="32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152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6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MY" sz="6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Penutupan Penemuan Laporan Ketakakuran (NCR) Audit Dalaman Sistem Pengurusan Kualiti (QMS</a:t>
                      </a:r>
                      <a:endParaRPr lang="ms-MY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20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ms-MY" sz="20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Penutupan penemuan audit (4%)</a:t>
                      </a: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ms-MY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Penutupan NCR mengikut tempoh yang telah ditetapkan/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dipersetujui</a:t>
                      </a:r>
                      <a:endParaRPr lang="ms-MY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ms-MY" sz="1600" b="1" noProof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NCR  tidak ditutup / ditutup selepas  16 hari daripada tarikh penutupan yang ditetapkan / dipersetujui</a:t>
                      </a:r>
                      <a:endParaRPr lang="ms-MY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ms-MY" sz="1600" b="1" noProof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NCR ditutup dalam tempoh 10 hari hingga 15 hari selepas tarikh penutupan yang ditetapkan / dipersetujui</a:t>
                      </a:r>
                      <a:endParaRPr lang="ms-MY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ms-MY" sz="1600" b="1" noProof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NCR ditutup dalam tempoh 6  hingga 9 hari  selepas tarikh penutupan yang ditetapkan / dipersetujui</a:t>
                      </a:r>
                      <a:endParaRPr lang="ms-MY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ms-MY" sz="1600" b="1" noProof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NCR ditutup dalam tempoh 1 hingga 5 hari</a:t>
                      </a:r>
                      <a:r>
                        <a:rPr lang="ms-MY" sz="1600" b="1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selepas tarikh penutupan yang ditetapkan / dipersetujui</a:t>
                      </a:r>
                      <a:endParaRPr lang="ms-MY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ms-MY" sz="1600" b="1" noProof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NCR ditutup sebelum atau pada tarikh yang ditetapkan / dipersetujui</a:t>
                      </a:r>
                      <a:endParaRPr lang="ms-MY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2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r="82768" b="18750"/>
          <a:stretch/>
        </p:blipFill>
        <p:spPr bwMode="auto">
          <a:xfrm>
            <a:off x="106605" y="973392"/>
            <a:ext cx="2385873" cy="510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6" t="17137" r="17593" b="33871"/>
          <a:stretch/>
        </p:blipFill>
        <p:spPr bwMode="auto">
          <a:xfrm>
            <a:off x="1723274" y="1688684"/>
            <a:ext cx="10311403" cy="437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8863" y="97258"/>
            <a:ext cx="5904806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ms-MY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 Sokongan Bukti Pelaksanaan</a:t>
            </a:r>
            <a:endParaRPr lang="en-MY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2478" y="4543549"/>
            <a:ext cx="2713703" cy="64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Rectangle 8"/>
          <p:cNvSpPr/>
          <p:nvPr/>
        </p:nvSpPr>
        <p:spPr>
          <a:xfrm>
            <a:off x="8219770" y="1688685"/>
            <a:ext cx="1632154" cy="16850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Rectangle 2"/>
          <p:cNvSpPr/>
          <p:nvPr/>
        </p:nvSpPr>
        <p:spPr>
          <a:xfrm rot="20969828">
            <a:off x="7660409" y="4010838"/>
            <a:ext cx="3237811" cy="205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ms-MY" sz="2400" b="1" dirty="0" smtClean="0">
                <a:solidFill>
                  <a:srgbClr val="7030A0"/>
                </a:solidFill>
              </a:rPr>
              <a:t>SKALA 5 </a:t>
            </a:r>
          </a:p>
          <a:p>
            <a:pPr algn="ctr">
              <a:lnSpc>
                <a:spcPct val="107000"/>
              </a:lnSpc>
            </a:pPr>
            <a:r>
              <a:rPr lang="ms-MY" sz="2400" b="1" dirty="0" smtClean="0">
                <a:solidFill>
                  <a:srgbClr val="7030A0"/>
                </a:solidFill>
              </a:rPr>
              <a:t>NCR </a:t>
            </a:r>
            <a:r>
              <a:rPr lang="ms-MY" sz="2400" b="1" dirty="0">
                <a:solidFill>
                  <a:srgbClr val="7030A0"/>
                </a:solidFill>
              </a:rPr>
              <a:t>ditutup sebelum atau pada tarikh yang ditetapkan / dipersetujui</a:t>
            </a:r>
            <a:endParaRPr lang="ms-MY" sz="2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82933" y="2531187"/>
            <a:ext cx="1632154" cy="3994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8707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9" grpId="0" animBg="1"/>
      <p:bldP spid="3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33730" y="214530"/>
            <a:ext cx="9167670" cy="1643499"/>
            <a:chOff x="278376" y="1415322"/>
            <a:chExt cx="9167670" cy="1643499"/>
          </a:xfrm>
        </p:grpSpPr>
        <p:sp>
          <p:nvSpPr>
            <p:cNvPr id="9" name="Down Arrow 8"/>
            <p:cNvSpPr/>
            <p:nvPr/>
          </p:nvSpPr>
          <p:spPr>
            <a:xfrm>
              <a:off x="6900026" y="1437549"/>
              <a:ext cx="1497725" cy="1621272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376" y="1415322"/>
              <a:ext cx="9167670" cy="89644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…ANUGERAH 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PENARAFAN BINTANG PENGURUSAN PENTADBIRAN                           </a:t>
              </a:r>
              <a:endPara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(SUB KOMPONEN </a:t>
              </a: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PENGURUSAN KUALITI</a:t>
              </a: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TAHUN 2018</a:t>
              </a:r>
              <a:endPara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ight Arrow 6"/>
          <p:cNvSpPr/>
          <p:nvPr/>
        </p:nvSpPr>
        <p:spPr>
          <a:xfrm>
            <a:off x="1845385" y="1386348"/>
            <a:ext cx="8268852" cy="4806333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TextBox 10"/>
          <p:cNvSpPr txBox="1"/>
          <p:nvPr/>
        </p:nvSpPr>
        <p:spPr>
          <a:xfrm>
            <a:off x="2888742" y="3310468"/>
            <a:ext cx="490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MY" dirty="0"/>
          </a:p>
        </p:txBody>
      </p:sp>
      <p:sp>
        <p:nvSpPr>
          <p:cNvPr id="12" name="Rectangle 11"/>
          <p:cNvSpPr/>
          <p:nvPr/>
        </p:nvSpPr>
        <p:spPr>
          <a:xfrm>
            <a:off x="390693" y="3451942"/>
            <a:ext cx="1377300" cy="92333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NCR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8737" y="2683206"/>
            <a:ext cx="1740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BAHARU</a:t>
            </a:r>
            <a:endParaRPr lang="en-MY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1333" y="3901918"/>
            <a:ext cx="246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BERULANG (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Klausa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10.2)</a:t>
            </a:r>
            <a:endParaRPr lang="en-MY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4603" y="3487403"/>
            <a:ext cx="3170416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LAKSANA TINDAKAN &amp; MEMENUHI </a:t>
            </a:r>
            <a:r>
              <a:rPr lang="en-US" sz="2400" b="1" u="sng" dirty="0" smtClean="0"/>
              <a:t>KRITERIA*</a:t>
            </a:r>
            <a:endParaRPr lang="en-MY" sz="2400" b="1" u="sng" dirty="0"/>
          </a:p>
        </p:txBody>
      </p:sp>
      <p:sp>
        <p:nvSpPr>
          <p:cNvPr id="16" name="Rectangle 15"/>
          <p:cNvSpPr/>
          <p:nvPr/>
        </p:nvSpPr>
        <p:spPr>
          <a:xfrm>
            <a:off x="10229641" y="2175070"/>
            <a:ext cx="1771135" cy="157414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ms-MY" noProof="0" dirty="0" smtClean="0">
                <a:effectLst/>
              </a:rPr>
              <a:t>*Menghantar pelan tindakan NCR   mengikut tempoh yang ditetapkan (3%)</a:t>
            </a:r>
            <a:endParaRPr lang="ms-MY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29641" y="3892135"/>
            <a:ext cx="1755704" cy="21668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ms-MY" noProof="0" dirty="0" smtClean="0">
                <a:effectLst/>
              </a:rPr>
              <a:t>*Penutupan NCR mengikut tempoh yang telah diItetapkan/</a:t>
            </a:r>
          </a:p>
          <a:p>
            <a:pPr>
              <a:lnSpc>
                <a:spcPct val="107000"/>
              </a:lnSpc>
            </a:pPr>
            <a:r>
              <a:rPr lang="ms-MY" noProof="0" dirty="0" smtClean="0">
                <a:effectLst/>
              </a:rPr>
              <a:t>Dipersetujui (4%)</a:t>
            </a:r>
            <a:endParaRPr lang="ms-MY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32596" y="2987302"/>
            <a:ext cx="1973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Max: 100%  </a:t>
            </a:r>
            <a:r>
              <a:rPr lang="en-US" sz="2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daripada</a:t>
            </a:r>
            <a:r>
              <a:rPr lang="en-US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7%</a:t>
            </a:r>
            <a:endParaRPr lang="en-MY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19283" y="4119802"/>
            <a:ext cx="1791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Max: 80%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daripada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7%</a:t>
            </a:r>
            <a:endParaRPr lang="en-MY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39614" y="5166619"/>
            <a:ext cx="5675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rPr>
              <a:t>Nota: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rPr>
              <a:t>    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Penilaian</a:t>
            </a:r>
            <a:r>
              <a:rPr lang="en-US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akan</a:t>
            </a:r>
            <a:r>
              <a:rPr lang="en-US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dibuat</a:t>
            </a:r>
            <a:r>
              <a:rPr lang="en-US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bagi</a:t>
            </a:r>
            <a:r>
              <a:rPr lang="en-US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setiap</a:t>
            </a:r>
            <a:r>
              <a:rPr lang="en-US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NCR</a:t>
            </a:r>
            <a:endParaRPr lang="en-MY" sz="2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45275" y="3270045"/>
            <a:ext cx="803132" cy="561313"/>
            <a:chOff x="3545275" y="3270045"/>
            <a:chExt cx="803132" cy="561313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585432" y="3377056"/>
              <a:ext cx="762975" cy="4543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545275" y="3270045"/>
              <a:ext cx="213472" cy="19583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28266" y="4099964"/>
            <a:ext cx="511734" cy="451217"/>
            <a:chOff x="3828266" y="4040972"/>
            <a:chExt cx="511734" cy="451217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3938704" y="4040972"/>
              <a:ext cx="401296" cy="35329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3828266" y="4296350"/>
              <a:ext cx="213472" cy="19583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408639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UPM-Template_Optio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2"/>
            <a:ext cx="12192000" cy="685259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365760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/>
                <a:cs typeface="Times New Roman"/>
              </a:rPr>
              <a:t>Terima</a:t>
            </a:r>
            <a:r>
              <a:rPr lang="en-US" sz="36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cs typeface="Times New Roman"/>
              </a:rPr>
              <a:t>Kasih</a:t>
            </a:r>
            <a:r>
              <a:rPr lang="en-US" sz="3600" dirty="0">
                <a:solidFill>
                  <a:prstClr val="black"/>
                </a:solidFill>
                <a:latin typeface="Times New Roman"/>
                <a:cs typeface="Times New Roman"/>
              </a:rPr>
              <a:t> | </a:t>
            </a:r>
            <a:r>
              <a:rPr lang="en-US" sz="3600" i="1" dirty="0">
                <a:solidFill>
                  <a:prstClr val="black"/>
                </a:solidFill>
                <a:latin typeface="Times New Roman"/>
                <a:cs typeface="Times New Roman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039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114262"/>
              </p:ext>
            </p:extLst>
          </p:nvPr>
        </p:nvGraphicFramePr>
        <p:xfrm>
          <a:off x="3479216" y="1444399"/>
          <a:ext cx="8371489" cy="482601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61510"/>
                <a:gridCol w="243487"/>
                <a:gridCol w="6866492"/>
              </a:tblGrid>
              <a:tr h="524828">
                <a:tc>
                  <a:txBody>
                    <a:bodyPr/>
                    <a:lstStyle/>
                    <a:p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Pengerusi</a:t>
                      </a:r>
                      <a:endParaRPr lang="ms-MY" sz="16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ms-MY" sz="16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Pn</a:t>
                      </a:r>
                      <a:r>
                        <a:rPr lang="en-US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-US" sz="1600" b="1" baseline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b="1" baseline="0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Noorizai</a:t>
                      </a:r>
                      <a:r>
                        <a:rPr lang="en-US" sz="1600" b="1" baseline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Mohamad Noor</a:t>
                      </a:r>
                      <a:endParaRPr lang="ms-MY" sz="1600" b="1" noProof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Ketua Bahagian Pengurusan Kualiti Perkhidmatan,</a:t>
                      </a:r>
                      <a:r>
                        <a:rPr lang="ms-MY" sz="1600" b="1" baseline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r>
                        <a:rPr lang="ms-MY" sz="1600" b="1" baseline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Pusat Jaminan Kualiti</a:t>
                      </a:r>
                      <a:endParaRPr lang="ms-MY" sz="16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309774">
                <a:tc>
                  <a:txBody>
                    <a:bodyPr/>
                    <a:lstStyle/>
                    <a:p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Setiausaha</a:t>
                      </a:r>
                      <a:endParaRPr lang="ms-MY" sz="16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ms-MY" sz="16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Pn. Rozi Tamin-</a:t>
                      </a:r>
                      <a:r>
                        <a:rPr lang="ms-MY" sz="1600" b="1" baseline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CQA</a:t>
                      </a:r>
                      <a:endParaRPr lang="ms-MY" sz="16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645174">
                <a:tc rowSpan="7">
                  <a:txBody>
                    <a:bodyPr/>
                    <a:lstStyle/>
                    <a:p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Ahli</a:t>
                      </a:r>
                      <a:endParaRPr lang="ms-MY" sz="16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ms-MY" sz="16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En. Krishnan Mariappan – Pusat Pembangunan Maklumat dan Komunikasi (Pegawai Teknologi Maklumat)</a:t>
                      </a:r>
                      <a:endParaRPr lang="ms-MY" sz="16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438587">
                <a:tc vMerge="1">
                  <a:txBody>
                    <a:bodyPr/>
                    <a:lstStyle/>
                    <a:p>
                      <a:endParaRPr lang="en-MY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ms-MY" sz="16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Dr. Suhyna Mohamad Sulaiman – Pusat Kesihatan Universiti (Pegawai Perubatan)</a:t>
                      </a:r>
                      <a:endParaRPr lang="ms-MY" sz="16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MY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ms-MY" sz="16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Cik Haslina Abu Seman@Talib – Perpustakaan Sultan Abdul Samad (Pustakawan)</a:t>
                      </a:r>
                      <a:endParaRPr lang="ms-MY" sz="16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MY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ms-MY" sz="16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En. Allan Lajot – </a:t>
                      </a:r>
                      <a:r>
                        <a:rPr lang="ms-MY" sz="1600" b="1" noProof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Fakulti Pertanian (Pegawai </a:t>
                      </a:r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Pertanian)</a:t>
                      </a:r>
                      <a:endParaRPr lang="ms-MY" sz="16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MY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ms-MY" sz="16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Pn. Zenaida Md. Zenon – Fakulti Rekabentuk dan Senibina (Pegawai Tadbir)</a:t>
                      </a:r>
                      <a:endParaRPr lang="ms-MY" sz="16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ms-MY" sz="16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En. Mohammad</a:t>
                      </a:r>
                      <a:r>
                        <a:rPr lang="ms-MY" sz="1600" b="1" baseline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Shahril Salleh</a:t>
                      </a:r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Pejabat Pembangunan</a:t>
                      </a:r>
                      <a:r>
                        <a:rPr lang="ms-MY" sz="1600" b="1" baseline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dan Pengurusan Aset</a:t>
                      </a:r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(Jurutera)</a:t>
                      </a:r>
                      <a:endParaRPr lang="ms-MY" sz="16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335280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ms-MY" sz="16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Pn. Nurani Kamaruddin – Institut Pengajian Sains Sosial (Pegawai Penyelidik Sosial)</a:t>
                      </a:r>
                      <a:endParaRPr lang="ms-MY" sz="16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9" name="Rektangel 19"/>
          <p:cNvSpPr>
            <a:spLocks noChangeArrowheads="1"/>
          </p:cNvSpPr>
          <p:nvPr/>
        </p:nvSpPr>
        <p:spPr bwMode="auto">
          <a:xfrm>
            <a:off x="285090" y="1450761"/>
            <a:ext cx="2756335" cy="1337331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8900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1000">
                <a:srgbClr val="F50736"/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ms-MY" sz="22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295287" y="1537045"/>
            <a:ext cx="27563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ms-MY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Ahli Jawatankuasa Kecil</a:t>
            </a:r>
            <a:endParaRPr lang="ms-MY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33730" y="104168"/>
            <a:ext cx="8278670" cy="1248090"/>
            <a:chOff x="278376" y="1415322"/>
            <a:chExt cx="9774642" cy="1248090"/>
          </a:xfrm>
        </p:grpSpPr>
        <p:sp>
          <p:nvSpPr>
            <p:cNvPr id="12" name="Down Arrow 11"/>
            <p:cNvSpPr/>
            <p:nvPr/>
          </p:nvSpPr>
          <p:spPr>
            <a:xfrm>
              <a:off x="6710707" y="1960116"/>
              <a:ext cx="1497725" cy="703296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8376" y="1415322"/>
              <a:ext cx="9774642" cy="89644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/>
                <a:t>ANUGERAH PENARAFAN BINTANG PENGURUSAN PENTADBIRAN                             (SUB KOMPONEN </a:t>
              </a:r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PENGURUSAN KUALITI</a:t>
              </a:r>
              <a:r>
                <a:rPr lang="en-US" sz="2400" b="1" dirty="0"/>
                <a:t>) </a:t>
              </a:r>
            </a:p>
          </p:txBody>
        </p:sp>
      </p:grpSp>
      <p:sp>
        <p:nvSpPr>
          <p:cNvPr id="14" name="TextBox 3"/>
          <p:cNvSpPr txBox="1"/>
          <p:nvPr/>
        </p:nvSpPr>
        <p:spPr>
          <a:xfrm>
            <a:off x="307975" y="2878352"/>
            <a:ext cx="27589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lvl="1" algn="ctr"/>
            <a:r>
              <a:rPr lang="ms-MY" sz="20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Keahlian melibatkan wakil dari PTJ entiti perkhidmatan, Fakulti &amp; Institut dan pelbagai jawatan</a:t>
            </a:r>
            <a:endParaRPr lang="ms-MY" sz="2000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AutoShape 5" descr="Image result for committ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s-MY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2" r="11757"/>
          <a:stretch/>
        </p:blipFill>
        <p:spPr bwMode="auto">
          <a:xfrm>
            <a:off x="57042" y="5074188"/>
            <a:ext cx="3260831" cy="129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98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52" y="1011035"/>
            <a:ext cx="2622000" cy="183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8378" y="2563864"/>
            <a:ext cx="3090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u="sng" dirty="0" smtClean="0">
                <a:solidFill>
                  <a:srgbClr val="C00000"/>
                </a:solidFill>
              </a:rPr>
              <a:t>Sub </a:t>
            </a:r>
            <a:r>
              <a:rPr lang="en-MY" sz="2800" b="1" u="sng" dirty="0" err="1" smtClean="0">
                <a:solidFill>
                  <a:srgbClr val="C00000"/>
                </a:solidFill>
              </a:rPr>
              <a:t>Komponen</a:t>
            </a:r>
            <a:endParaRPr lang="en-MY" sz="24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855" y="5223275"/>
            <a:ext cx="2433144" cy="161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8378" y="3105807"/>
            <a:ext cx="3584174" cy="27862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PENGURUSAN KUALITI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(10%)</a:t>
            </a:r>
            <a:endParaRPr lang="ms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ktangel 19"/>
          <p:cNvSpPr>
            <a:spLocks noChangeArrowheads="1"/>
          </p:cNvSpPr>
          <p:nvPr/>
        </p:nvSpPr>
        <p:spPr bwMode="auto">
          <a:xfrm>
            <a:off x="6561086" y="866970"/>
            <a:ext cx="4414341" cy="1933006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8900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1000">
                <a:srgbClr val="F50736"/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ms-MY" sz="22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6894520" y="1137982"/>
            <a:ext cx="37474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ms-MY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Pengurusan Kualiti (QMS) </a:t>
            </a:r>
          </a:p>
          <a:p>
            <a:pPr algn="ctr">
              <a:defRPr/>
            </a:pPr>
            <a:r>
              <a:rPr lang="ms-MY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</a:t>
            </a:r>
            <a:endParaRPr lang="ms-MY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5" name="TextBox 3"/>
          <p:cNvSpPr txBox="1"/>
          <p:nvPr/>
        </p:nvSpPr>
        <p:spPr>
          <a:xfrm>
            <a:off x="4666593" y="3338617"/>
            <a:ext cx="50922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lvl="1" algn="ctr"/>
            <a:r>
              <a:rPr lang="ms-MY" sz="2800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MENYELURUH:</a:t>
            </a:r>
          </a:p>
          <a:p>
            <a:pPr marL="0" lvl="1" algn="ctr"/>
            <a:r>
              <a:rPr lang="ms-MY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</a:rPr>
              <a:t>Semua Pusat Tanggungjawab (PTJ) di UPM terlibat dalam skop pensijilan QMS</a:t>
            </a:r>
            <a:endParaRPr lang="ms-MY" sz="28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8376" y="1415322"/>
            <a:ext cx="3584175" cy="1248090"/>
            <a:chOff x="278376" y="1415322"/>
            <a:chExt cx="3584175" cy="1248090"/>
          </a:xfrm>
        </p:grpSpPr>
        <p:sp>
          <p:nvSpPr>
            <p:cNvPr id="21" name="Down Arrow 20"/>
            <p:cNvSpPr/>
            <p:nvPr/>
          </p:nvSpPr>
          <p:spPr>
            <a:xfrm>
              <a:off x="2033730" y="1960116"/>
              <a:ext cx="1497725" cy="703296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8376" y="1415322"/>
              <a:ext cx="3584175" cy="89644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0000"/>
                </a:lnSpc>
                <a:spcAft>
                  <a:spcPts val="0"/>
                </a:spcAft>
              </a:pPr>
              <a:r>
                <a:rPr lang="ms-M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Komponen </a:t>
              </a:r>
              <a:endParaRPr lang="ms-MY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just">
                <a:lnSpc>
                  <a:spcPct val="100000"/>
                </a:lnSpc>
                <a:spcAft>
                  <a:spcPts val="0"/>
                </a:spcAft>
              </a:pPr>
              <a:r>
                <a:rPr lang="ms-MY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ms-M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PENGURUSAN (60%)</a:t>
              </a:r>
              <a:endParaRPr lang="en-MY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2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33730" y="214530"/>
            <a:ext cx="8956003" cy="1459348"/>
            <a:chOff x="278376" y="1415322"/>
            <a:chExt cx="8956003" cy="1459348"/>
          </a:xfrm>
        </p:grpSpPr>
        <p:sp>
          <p:nvSpPr>
            <p:cNvPr id="9" name="Down Arrow 8"/>
            <p:cNvSpPr/>
            <p:nvPr/>
          </p:nvSpPr>
          <p:spPr>
            <a:xfrm>
              <a:off x="7358236" y="1446815"/>
              <a:ext cx="1208128" cy="1427855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376" y="1415322"/>
              <a:ext cx="8956003" cy="89644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ANUGERAH PENARAFAN BINTANG PENGURUSAN PENTADBIRAN                             </a:t>
              </a: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(SUB KOMPONEN </a:t>
              </a: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PENGURUSAN KUALITI</a:t>
              </a: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TAHUN 2018</a:t>
              </a:r>
              <a:endPara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195619"/>
              </p:ext>
            </p:extLst>
          </p:nvPr>
        </p:nvGraphicFramePr>
        <p:xfrm>
          <a:off x="368490" y="2399853"/>
          <a:ext cx="11492354" cy="3375074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563775"/>
                <a:gridCol w="1283664"/>
                <a:gridCol w="287050"/>
                <a:gridCol w="324927"/>
                <a:gridCol w="909425"/>
                <a:gridCol w="585234"/>
                <a:gridCol w="357419"/>
                <a:gridCol w="2014540"/>
                <a:gridCol w="1283457"/>
                <a:gridCol w="551870"/>
                <a:gridCol w="1446662"/>
                <a:gridCol w="747091"/>
                <a:gridCol w="1137240"/>
              </a:tblGrid>
              <a:tr h="5703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BIL.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ELEMEN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SUB-ELEMEN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KRITERIA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SKOR PENILAIAN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5980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24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Pengurusan Kualiti (10%)</a:t>
                      </a:r>
                      <a:endParaRPr lang="ms-MY" sz="2400" b="1" noProof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40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ms-MY" sz="40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40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ms-MY" sz="40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40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ms-MY" sz="40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40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ms-MY" sz="40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40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ms-MY" sz="40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152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6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MY" sz="6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20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Pelaksanaan Semakan Kendiri oleh PTJ</a:t>
                      </a:r>
                      <a:endParaRPr lang="ms-MY" sz="20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20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ms-MY" sz="20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20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Semakan Kendiri Dilaksana di PTJ (3%)</a:t>
                      </a:r>
                      <a:endParaRPr lang="ms-MY" sz="20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20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ms-MY" sz="20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Semakan  Kendiri dilaksana di PTJ sebelum Audit Dalaman</a:t>
                      </a:r>
                      <a:endParaRPr lang="ms-MY" sz="18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Semakan Kendiri tidak dilaksana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ms-MY" sz="18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b="1" u="sng" noProof="0" dirty="0" smtClean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u="sng" noProof="0" dirty="0" smtClean="0">
                          <a:solidFill>
                            <a:srgbClr val="0070C0"/>
                          </a:solidFill>
                          <a:effectLst/>
                        </a:rPr>
                        <a:t>Semakan Kendiri dilaksanakan tidak mengikut jadual</a:t>
                      </a: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ms-MY" sz="18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Semakan Kendiri dilaksana </a:t>
                      </a:r>
                      <a:r>
                        <a:rPr lang="ms-MY" sz="1800" b="1" u="sng" noProof="0" dirty="0" smtClean="0">
                          <a:solidFill>
                            <a:srgbClr val="0070C0"/>
                          </a:solidFill>
                          <a:effectLst/>
                        </a:rPr>
                        <a:t>mengikut jadual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ms-MY" sz="18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825087" y="3802878"/>
            <a:ext cx="1528550" cy="1631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ms-MY" sz="2000" b="1" dirty="0"/>
              <a:t>Semakan Kendiri Dilaksana di PTJ (3</a:t>
            </a:r>
            <a:r>
              <a:rPr lang="ms-MY" sz="2000" b="1" dirty="0" smtClean="0"/>
              <a:t>%)</a:t>
            </a:r>
          </a:p>
          <a:p>
            <a:pPr algn="ctr" fontAlgn="ctr"/>
            <a:endParaRPr lang="en-MY" sz="2000" b="1" dirty="0">
              <a:latin typeface="Arial" panose="020B0604020202020204" pitchFamily="34" charset="0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696036" y="1636459"/>
            <a:ext cx="110931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lvl="1"/>
            <a:r>
              <a:rPr lang="ms-MY" sz="2400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Kriteria sama sebagaimana tahun 2017 dengan penambahbaikan </a:t>
            </a:r>
            <a:r>
              <a:rPr lang="ms-MY" sz="2400" u="sng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rubrik</a:t>
            </a:r>
            <a:r>
              <a:rPr lang="ms-MY" sz="2400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penilaian</a:t>
            </a:r>
            <a:endParaRPr lang="ms-MY" sz="2400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5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7" t="20060" r="13652" b="6552"/>
          <a:stretch/>
        </p:blipFill>
        <p:spPr bwMode="auto">
          <a:xfrm rot="21392886">
            <a:off x="1238863" y="427709"/>
            <a:ext cx="9944101" cy="556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21307102">
            <a:off x="8479971" y="1765246"/>
            <a:ext cx="2376224" cy="3581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4" t="60484" r="7845" b="33468"/>
          <a:stretch/>
        </p:blipFill>
        <p:spPr bwMode="auto">
          <a:xfrm>
            <a:off x="6210913" y="5942965"/>
            <a:ext cx="5676159" cy="67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8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807142"/>
              </p:ext>
            </p:extLst>
          </p:nvPr>
        </p:nvGraphicFramePr>
        <p:xfrm>
          <a:off x="283824" y="875853"/>
          <a:ext cx="11492354" cy="3375074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563775"/>
                <a:gridCol w="1283664"/>
                <a:gridCol w="287050"/>
                <a:gridCol w="324927"/>
                <a:gridCol w="909425"/>
                <a:gridCol w="585234"/>
                <a:gridCol w="357419"/>
                <a:gridCol w="2014540"/>
                <a:gridCol w="1283457"/>
                <a:gridCol w="551870"/>
                <a:gridCol w="1446662"/>
                <a:gridCol w="747091"/>
                <a:gridCol w="1137240"/>
              </a:tblGrid>
              <a:tr h="5703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BIL.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ELEMEN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SUB-ELEMEN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KRITERIA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SKOR PENILAIAN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5980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24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Pengurusan Kualiti (10%)</a:t>
                      </a:r>
                      <a:endParaRPr lang="ms-MY" sz="2400" b="1" noProof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40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ms-MY" sz="40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40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ms-MY" sz="40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40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ms-MY" sz="40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40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ms-MY" sz="40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40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ms-MY" sz="40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152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6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MY" sz="6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20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Pelaksanaan Semakan Kendiri oleh PTJ</a:t>
                      </a:r>
                      <a:endParaRPr lang="ms-MY" sz="20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20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ms-MY" sz="20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20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Semakan Kendiri Dilaksana di PTJ (3%)</a:t>
                      </a:r>
                      <a:endParaRPr lang="ms-MY" sz="20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20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ms-MY" sz="20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Semakan  Kendiri dilaksana di PTJ sebelum Audit Dalaman</a:t>
                      </a:r>
                      <a:endParaRPr lang="ms-MY" sz="18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Semakan Kendiri tidak dilaksana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ms-MY" sz="18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b="1" u="sng" noProof="0" dirty="0" smtClean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u="none" noProof="0" dirty="0" smtClean="0">
                          <a:solidFill>
                            <a:schemeClr val="tx1"/>
                          </a:solidFill>
                          <a:effectLst/>
                        </a:rPr>
                        <a:t>Semakan Kendiri dilaksanakan tidak mengikut jadual</a:t>
                      </a: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ms-MY" sz="18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Semakan Kendiri dilaksana </a:t>
                      </a:r>
                      <a:r>
                        <a:rPr lang="ms-MY" sz="2000" b="1" u="none" noProof="0" dirty="0" smtClean="0">
                          <a:solidFill>
                            <a:srgbClr val="C00000"/>
                          </a:solidFill>
                          <a:effectLst/>
                        </a:rPr>
                        <a:t>mengikut jadual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ms-MY" sz="18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631266" y="4573724"/>
            <a:ext cx="5904806" cy="15696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ms-MY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Tarikh Semakan kendiri yang dijadualkan adalah </a:t>
            </a:r>
          </a:p>
          <a:p>
            <a:pPr algn="ctr" fontAlgn="ctr"/>
            <a:r>
              <a:rPr lang="ms-MY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– 27 Februari 2018</a:t>
            </a:r>
            <a:endParaRPr lang="en-MY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4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8863" y="97258"/>
            <a:ext cx="5904806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ms-MY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 Sokongan Bukti Pelaksanaan</a:t>
            </a:r>
            <a:endParaRPr lang="en-MY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4" t="19777" r="31506" b="11753"/>
          <a:stretch/>
        </p:blipFill>
        <p:spPr bwMode="auto">
          <a:xfrm>
            <a:off x="360246" y="939147"/>
            <a:ext cx="5049672" cy="5008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 t="11607" r="27728" b="6336"/>
          <a:stretch/>
        </p:blipFill>
        <p:spPr bwMode="auto">
          <a:xfrm>
            <a:off x="6155538" y="939147"/>
            <a:ext cx="4799871" cy="525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21143315">
            <a:off x="4926994" y="2663560"/>
            <a:ext cx="2650098" cy="205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ms-MY" sz="2400" b="1" dirty="0" smtClean="0">
                <a:solidFill>
                  <a:srgbClr val="7030A0"/>
                </a:solidFill>
              </a:rPr>
              <a:t>Laporan Semakan Kendiri &amp; Jadual Semakan Kendiri PTJ yang dihantar ke CQA</a:t>
            </a:r>
            <a:endParaRPr lang="ms-MY" sz="2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7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25264" y="249662"/>
            <a:ext cx="9032203" cy="1435205"/>
            <a:chOff x="278376" y="1415322"/>
            <a:chExt cx="9774642" cy="1435205"/>
          </a:xfrm>
        </p:grpSpPr>
        <p:sp>
          <p:nvSpPr>
            <p:cNvPr id="9" name="Down Arrow 8"/>
            <p:cNvSpPr/>
            <p:nvPr/>
          </p:nvSpPr>
          <p:spPr>
            <a:xfrm>
              <a:off x="6553051" y="1415322"/>
              <a:ext cx="1227637" cy="1435205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376" y="1415322"/>
              <a:ext cx="9774642" cy="89644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…ANUGERAH 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PENARAFAN BINTANG PENGURUSAN PENTADBIRAN                           </a:t>
              </a:r>
              <a:endPara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(SUB KOMPONEN </a:t>
              </a: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PENGURUSAN KUALITI</a:t>
              </a: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TAHUN 2018</a:t>
              </a:r>
              <a:endPara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318100"/>
              </p:ext>
            </p:extLst>
          </p:nvPr>
        </p:nvGraphicFramePr>
        <p:xfrm>
          <a:off x="640346" y="1924924"/>
          <a:ext cx="11152260" cy="4418568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547091"/>
                <a:gridCol w="1245676"/>
                <a:gridCol w="278555"/>
                <a:gridCol w="315311"/>
                <a:gridCol w="882512"/>
                <a:gridCol w="741337"/>
                <a:gridCol w="378372"/>
                <a:gridCol w="1749972"/>
                <a:gridCol w="756745"/>
                <a:gridCol w="945931"/>
                <a:gridCol w="1056290"/>
                <a:gridCol w="1008993"/>
                <a:gridCol w="1245475"/>
              </a:tblGrid>
              <a:tr h="5703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BIL.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ELEMEN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SUB-ELEMEN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KRITERIA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SKOR PENILAIAN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5980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24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Pengurusan Kualiti (10%)</a:t>
                      </a:r>
                      <a:endParaRPr lang="ms-MY" sz="2400" b="1" noProof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40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ms-MY" sz="40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40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ms-MY" sz="40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40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ms-MY" sz="40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40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ms-MY" sz="40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40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ms-MY" sz="40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152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6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MY" sz="6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20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Penutupan Penemuan Laporan Ketakakuran (NCR) Audit Dalaman Sistem Pengurusan Kualiti (QMS</a:t>
                      </a:r>
                      <a:endParaRPr lang="ms-MY" sz="20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40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ms-MY" sz="40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Penghantaran pelan tindakan penemuan audit (3%)</a:t>
                      </a: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20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ms-MY" sz="20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20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Menghantar pelan tindakan NCR   mengikut tempoh yang ditetapkan</a:t>
                      </a: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Pelan tindakan tidak dihantar</a:t>
                      </a:r>
                      <a:endParaRPr lang="ms-MY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Pelan tindakan tidak lengkap dan tidak mengikut tempoh penghantaran yang ditetapkan</a:t>
                      </a:r>
                      <a:endParaRPr lang="ms-MY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Pelan tindakan tidak lengkap tetapi mengikut tempoh penghantaran yang ditetapkan</a:t>
                      </a:r>
                      <a:endParaRPr lang="ms-MY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ms-MY" sz="14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ms-MY" sz="14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Pelan tindakan lengkap tetapi tidak mengikut tempoh penghantaran yang ditetapkan</a:t>
                      </a:r>
                      <a:endParaRPr lang="ms-MY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Pelan tindakan yang lengkap dihantar sebelum atau pada tarikh akhir penghantaran</a:t>
                      </a:r>
                      <a:br>
                        <a:rPr lang="ms-MY" sz="1400" b="1" noProof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ms-MY" sz="14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ms-MY" sz="1400" b="1" noProof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ms-MY" sz="14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(Tarikh yang ditetapkan oleh Pusat Jaminan Kualiti)</a:t>
                      </a:r>
                      <a:endParaRPr lang="ms-MY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70744" y="3621170"/>
            <a:ext cx="1915391" cy="22159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fi-FI" sz="2300" b="1" dirty="0"/>
              <a:t>Penghantaran pelan tindakan penemuan audit </a:t>
            </a:r>
            <a:r>
              <a:rPr lang="fi-FI" sz="2300" b="1" dirty="0" smtClean="0"/>
              <a:t>(3%)</a:t>
            </a:r>
            <a:r>
              <a:rPr lang="en-MY" sz="2300" b="1" dirty="0"/>
              <a:t/>
            </a:r>
            <a:br>
              <a:rPr lang="en-MY" sz="2300" b="1" dirty="0"/>
            </a:br>
            <a:endParaRPr lang="en-MY" sz="2300" b="1" dirty="0">
              <a:latin typeface="Arial" panose="020B0604020202020204" pitchFamily="34" charset="0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756810" y="1413090"/>
            <a:ext cx="84586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lvl="1"/>
            <a:r>
              <a:rPr lang="ms-MY" sz="2400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Kekal kriteria sama sebagaimana tahun 2017</a:t>
            </a:r>
            <a:endParaRPr lang="ms-MY" sz="2400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37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67264"/>
              </p:ext>
            </p:extLst>
          </p:nvPr>
        </p:nvGraphicFramePr>
        <p:xfrm>
          <a:off x="367834" y="916968"/>
          <a:ext cx="11152260" cy="4353671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547091"/>
                <a:gridCol w="1090856"/>
                <a:gridCol w="154820"/>
                <a:gridCol w="317128"/>
                <a:gridCol w="1159250"/>
                <a:gridCol w="492569"/>
                <a:gridCol w="1165123"/>
                <a:gridCol w="840658"/>
                <a:gridCol w="1179871"/>
                <a:gridCol w="1327355"/>
                <a:gridCol w="1342103"/>
                <a:gridCol w="1535436"/>
              </a:tblGrid>
              <a:tr h="5703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BIL.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ELEMEN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SUB-ELEMEN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KRITERIA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SKOR PENILAIAN</a:t>
                      </a:r>
                      <a:endParaRPr lang="en-MY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5980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24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Pengurusan Kualiti (10%)</a:t>
                      </a:r>
                      <a:endParaRPr lang="ms-MY" sz="2400" b="1" noProof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40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ms-MY" sz="40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40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ms-MY" sz="40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40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ms-MY" sz="40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40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ms-MY" sz="40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40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ms-MY" sz="40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152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6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MY" sz="6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Penutupan Penemuan Laporan Ketakakuran (NCR) Audit Dalaman Sistem Pengurusan Kualiti (QMS</a:t>
                      </a:r>
                      <a:endParaRPr lang="ms-MY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2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ms-MY" sz="28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Penghantaran pelan tindakan penemuan audit (3%)</a:t>
                      </a: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ms-MY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Menghantar pelan tindakan NCR   mengikut tempoh yang ditetapkan</a:t>
                      </a:r>
                    </a:p>
                  </a:txBody>
                  <a:tcPr marL="46037" marR="460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Pelan tindakan tidak dihantar</a:t>
                      </a:r>
                      <a:endParaRPr lang="ms-MY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Pelan tindakan tidak lengkap dan tidak mengikut tempoh penghantaran yang ditetapkan</a:t>
                      </a:r>
                      <a:endParaRPr lang="ms-MY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Pelan tindakan tidak lengkap tetapi mengikut tempoh penghantaran yang ditetapkan</a:t>
                      </a:r>
                      <a:endParaRPr lang="ms-MY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Pelan tindakan lengkap tetapi tidak mengikut tempoh penghantaran yang ditetapkan</a:t>
                      </a:r>
                      <a:endParaRPr lang="ms-MY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Pelan tindakan yang lengkap dihantar </a:t>
                      </a:r>
                      <a:r>
                        <a:rPr lang="ms-MY" sz="1600" b="1" noProof="0" dirty="0" smtClean="0">
                          <a:solidFill>
                            <a:srgbClr val="C00000"/>
                          </a:solidFill>
                          <a:effectLst/>
                        </a:rPr>
                        <a:t>sebelum atau pada tarikh akhir penghantaran</a:t>
                      </a: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ms-MY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(Tarikh yang ditetapkan oleh Pusat Jaminan Kualiti)</a:t>
                      </a:r>
                      <a:endParaRPr lang="ms-MY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7" marR="460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226982" y="5547117"/>
            <a:ext cx="4217766" cy="113877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ms-MY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Tarikh akhir </a:t>
            </a:r>
          </a:p>
          <a:p>
            <a:pPr algn="ctr" fontAlgn="ctr"/>
            <a:r>
              <a:rPr lang="ms-MY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April 2018</a:t>
            </a:r>
            <a:endParaRPr lang="en-MY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3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755</Words>
  <Application>Microsoft Office PowerPoint</Application>
  <PresentationFormat>Custom</PresentationFormat>
  <Paragraphs>239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PCX</cp:lastModifiedBy>
  <cp:revision>136</cp:revision>
  <cp:lastPrinted>2018-03-16T01:10:15Z</cp:lastPrinted>
  <dcterms:created xsi:type="dcterms:W3CDTF">2017-04-12T10:07:08Z</dcterms:created>
  <dcterms:modified xsi:type="dcterms:W3CDTF">2018-04-27T00:21:51Z</dcterms:modified>
</cp:coreProperties>
</file>